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80" r:id="rId3"/>
    <p:sldId id="282" r:id="rId4"/>
    <p:sldId id="302" r:id="rId5"/>
    <p:sldId id="304" r:id="rId6"/>
    <p:sldId id="303" r:id="rId7"/>
    <p:sldId id="279" r:id="rId8"/>
    <p:sldId id="284" r:id="rId9"/>
    <p:sldId id="286" r:id="rId10"/>
    <p:sldId id="289" r:id="rId11"/>
    <p:sldId id="306" r:id="rId12"/>
    <p:sldId id="307" r:id="rId13"/>
    <p:sldId id="291" r:id="rId14"/>
    <p:sldId id="292" r:id="rId15"/>
    <p:sldId id="296" r:id="rId16"/>
    <p:sldId id="290" r:id="rId17"/>
    <p:sldId id="293" r:id="rId18"/>
    <p:sldId id="294" r:id="rId19"/>
    <p:sldId id="295" r:id="rId20"/>
    <p:sldId id="297" r:id="rId21"/>
    <p:sldId id="305" r:id="rId22"/>
    <p:sldId id="298" r:id="rId23"/>
    <p:sldId id="300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71"/>
    <a:srgbClr val="9DA0A2"/>
    <a:srgbClr val="212C68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0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1C444-3D57-4829-821C-6901606927ED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A42F5-F3D7-47CA-976B-539FAAEC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42F5-F3D7-47CA-976B-539FAAEC11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1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4ED8-864E-610E-F0BC-9135BA36F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1834" y="1464136"/>
            <a:ext cx="6496051" cy="1655762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2B8A8-EF6E-31BD-7F04-DC02908DC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833" y="3258503"/>
            <a:ext cx="64960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5FA03-BBAB-42BB-7B67-64E51E7D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FE11E4F-D094-41E6-98C1-89CCC2184C0D}" type="datetime1">
              <a:rPr lang="en-US" smtClean="0"/>
              <a:t>5/29/2026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0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592E-3033-81D5-EB2B-D6BC021F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D84FB6A4-9068-A406-C58F-522CF246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DFF0520-2941-4383-A306-5675226AD488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25A5837C-9515-A369-52DA-B3EE2039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985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FBBEACFF-4BF3-A321-46D3-B17490B2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35" y="130810"/>
            <a:ext cx="10266045" cy="995045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7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FD23-7699-CC6C-1B02-7845A871F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E7B06-45DA-6CB4-EDA5-09B9385E2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4BBE0AE-4CEF-158C-1E5C-F72FDA79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EADAB1B-996D-47FD-8B7C-88FC3270B702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B0735-C76B-A468-2048-74DF41B8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985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053B185-B764-6DD0-BF1F-BF215A14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35" y="308187"/>
            <a:ext cx="10121265" cy="9950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40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21A1-E009-69BA-FCB8-3A889722F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7CE21-3B4C-D7B1-F87E-E26116730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EEA76-EE4E-5842-98A1-16E89BD70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9FEE9-B13A-DD57-5610-2168964A8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2CCBC8-B8C4-65CC-ED21-397E940C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45E25C1-E181-410F-AFCC-F005ED31BA41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9F0A31-7D45-3130-FEAD-9387EB7A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985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9120042-FBCB-36BD-D55B-3923B7FF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35" y="302895"/>
            <a:ext cx="10026015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27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8BF80E-C3BA-BD2A-9AF9-F3D7471B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A7D528A-1A49-49AB-BF76-C80F5AB596F7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81FE-F27F-1859-71B2-84D7CB23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985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BED057B-73B4-4079-A829-44CB0DAC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35" y="302895"/>
            <a:ext cx="998601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71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743F9E-9FD1-B388-C1F1-3BFDB721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512AA5D-C07E-49AF-9507-FC56004ECABC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C833E1-14CA-5F03-DFC0-66BF6979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7840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7689-E7E5-7E9D-ADD4-B817DFE5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301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80A1-1B6D-A1D8-8C81-7216602F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23011"/>
            <a:ext cx="6172200" cy="4638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9D3FC-88AC-31F2-1300-A70ED33A4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23210"/>
            <a:ext cx="3932237" cy="30457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8B6008-1588-AC0A-DCAE-265B7D98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1A36BBF-3F3C-4FAD-8C81-71280BD32BA6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96059D-8E0A-657D-64CE-64ECE542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985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3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E269F-8FEE-1123-CFFB-E7F161F48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23011"/>
            <a:ext cx="6172200" cy="4638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2EDD18-69FB-AA2A-9FCE-6AEEB0F9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301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00EF75D-957E-61CC-93B8-2B9224F34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23210"/>
            <a:ext cx="3932237" cy="30457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5C9F8C-6AA9-813B-0110-378E4402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1BFA62B-831B-42F4-BAB4-15BA5A8FA32C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7445FB-E46C-03C9-0831-BD36F471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985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021C623-958F-7179-F6A9-BE1699BA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5" y="6463665"/>
            <a:ext cx="2743200" cy="3149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AF044DB-0468-44F4-A55F-05F883F6FE18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ED2D11-C1E5-664C-D89B-C4EBB385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985" y="6463665"/>
            <a:ext cx="2743200" cy="3149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5110BC8-739B-4001-9E33-691D9248B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054FBD-E5A1-9DFE-CC6D-A5481FA5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7" y="1230948"/>
            <a:ext cx="3763883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BC36C4-15FE-C2B9-2DE7-F133E5442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248" y="1247140"/>
            <a:ext cx="3763884" cy="46218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4ED22D-5013-9486-CB0D-225C33BA5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327" y="2831148"/>
            <a:ext cx="3763883" cy="30378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402BE0-ED48-7965-5548-B4BA40251E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18170" y="1254125"/>
            <a:ext cx="3763883" cy="46218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40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BB743-513C-A0B4-EBA1-43E53B634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1D228FA9-2400-0286-C82D-A3A52982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" y="64134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E9EC-1868-47F1-8724-2A096DBCDD12}" type="datetime1">
              <a:rPr lang="en-US" smtClean="0"/>
              <a:t>5/29/2026</a:t>
            </a:fld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3F6D095-C35D-C93A-90D5-4C440014C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2125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9000-7508-42FB-90A9-7ADFB49F3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7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F9A728-8893-BA80-8699-CCD644C48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&amp; Automation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67D9187-0F10-2FF8-FB8E-B7D5DEF0E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2288" y="4401503"/>
            <a:ext cx="6835142" cy="1655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Capt. Erich Deitenbeck</a:t>
            </a:r>
          </a:p>
          <a:p>
            <a:r>
              <a:rPr lang="en-US" dirty="0">
                <a:solidFill>
                  <a:schemeClr val="tx1"/>
                </a:solidFill>
              </a:rPr>
              <a:t>Des Moines Composite Squadron</a:t>
            </a:r>
          </a:p>
        </p:txBody>
      </p:sp>
      <p:sp>
        <p:nvSpPr>
          <p:cNvPr id="2" name="Subtitle 7">
            <a:extLst>
              <a:ext uri="{FF2B5EF4-FFF2-40B4-BE49-F238E27FC236}">
                <a16:creationId xmlns:a16="http://schemas.microsoft.com/office/drawing/2014/main" id="{52D3DC2F-EB48-E74F-AC95-75FEE22F853D}"/>
              </a:ext>
            </a:extLst>
          </p:cNvPr>
          <p:cNvSpPr txBox="1">
            <a:spLocks/>
          </p:cNvSpPr>
          <p:nvPr/>
        </p:nvSpPr>
        <p:spPr>
          <a:xfrm>
            <a:off x="3404233" y="3410903"/>
            <a:ext cx="68351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use AI and Automation in the Squadron</a:t>
            </a:r>
          </a:p>
        </p:txBody>
      </p:sp>
    </p:spTree>
    <p:extLst>
      <p:ext uri="{BB962C8B-B14F-4D97-AF65-F5344CB8AC3E}">
        <p14:creationId xmlns:p14="http://schemas.microsoft.com/office/powerpoint/2010/main" val="239316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94E02-4AF2-97CE-EE9B-020D37DB3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B05246-2F18-5525-2516-289BD25F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F35492-9647-BE8A-CC4E-F34D749E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08C88-9D5D-3BE4-E665-64F2D9A12FDD}"/>
              </a:ext>
            </a:extLst>
          </p:cNvPr>
          <p:cNvSpPr txBox="1"/>
          <p:nvPr/>
        </p:nvSpPr>
        <p:spPr>
          <a:xfrm>
            <a:off x="616688" y="1903228"/>
            <a:ext cx="4774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Strengths: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Fast Drafting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Summarization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Brainstorming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Data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B437F-B3FC-01B8-612A-4F927D72DBB6}"/>
              </a:ext>
            </a:extLst>
          </p:cNvPr>
          <p:cNvSpPr txBox="1"/>
          <p:nvPr/>
        </p:nvSpPr>
        <p:spPr>
          <a:xfrm>
            <a:off x="4407683" y="1997839"/>
            <a:ext cx="76602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Limitations: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May confidently provide incorrect information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May invent facts or references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Security / Privacy Concerns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Not a substitute for expertise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Needs human review</a:t>
            </a:r>
          </a:p>
        </p:txBody>
      </p:sp>
    </p:spTree>
    <p:extLst>
      <p:ext uri="{BB962C8B-B14F-4D97-AF65-F5344CB8AC3E}">
        <p14:creationId xmlns:p14="http://schemas.microsoft.com/office/powerpoint/2010/main" val="65000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965D4-86A9-0EF8-5BB9-B7B73405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9EDBC-47E2-FD7B-CD62-E4E492A4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309C85-441D-066D-9627-6787BC91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9573C-6BD7-438D-D771-95545E57630B}"/>
              </a:ext>
            </a:extLst>
          </p:cNvPr>
          <p:cNvSpPr txBox="1"/>
          <p:nvPr/>
        </p:nvSpPr>
        <p:spPr>
          <a:xfrm>
            <a:off x="2191488" y="1937095"/>
            <a:ext cx="6038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When NOT to use AI: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Sensitive information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Personal information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Medical advice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Legal decisions</a:t>
            </a:r>
          </a:p>
        </p:txBody>
      </p:sp>
    </p:spTree>
    <p:extLst>
      <p:ext uri="{BB962C8B-B14F-4D97-AF65-F5344CB8AC3E}">
        <p14:creationId xmlns:p14="http://schemas.microsoft.com/office/powerpoint/2010/main" val="184332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71E6-4F9E-9B26-52A2-95018691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0F2FC-168D-80E5-F359-1B4F63C2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046902-113D-E2A5-B89D-D812BF90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72C52-0BD0-D0F1-E7CD-2C73764BFB1F}"/>
              </a:ext>
            </a:extLst>
          </p:cNvPr>
          <p:cNvSpPr txBox="1"/>
          <p:nvPr/>
        </p:nvSpPr>
        <p:spPr>
          <a:xfrm>
            <a:off x="373782" y="1710432"/>
            <a:ext cx="10810774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CAP’s Approach: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CAPP 150-4 - Use of Artificial Intelligence in </a:t>
            </a:r>
            <a:r>
              <a:rPr lang="en-US" sz="2400" b="1" dirty="0"/>
              <a:t>Public-facing Content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Human-first, authenticity-focused approach</a:t>
            </a:r>
            <a:r>
              <a:rPr lang="en-US" sz="1400" dirty="0"/>
              <a:t>: The guide emphasizes prioritizing real photos, videos, and stories over AI-generated content to maintain credibility, integrity, and public trust.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Risks of AI-generated content</a:t>
            </a:r>
            <a:r>
              <a:rPr lang="en-US" sz="1400" dirty="0"/>
              <a:t>: AI can unintentionally alter details (uniforms, equipment, people, or scenes), reduce creator control, and introduce privacy or security concerns—potentially misrepresenting the organization. 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Appropriate use of AI</a:t>
            </a:r>
            <a:r>
              <a:rPr lang="en-US" sz="1400" dirty="0"/>
              <a:t>: AI is encouraged for supportive tasks like transcription, translation, content planning, analytics, and refining writing—but not for replacing human creativity or generating core content. 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Guidance for visuals and design</a:t>
            </a:r>
            <a:r>
              <a:rPr lang="en-US" sz="1400" dirty="0"/>
              <a:t>: Editing real images with AI-assisted tools is generally acceptable if it improves clarity and accuracy, but generating new or heavily altered imagery is discouraged for public-facing use.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391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7C92A-B192-F560-81C3-1CBC0346B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9F679-C8A8-36C9-C2A2-104AE10A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1196E-E086-25F2-2F8B-CB8DED4A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AI Demonstration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0422B-8F78-0516-A778-455E0B8F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391" y="2355795"/>
            <a:ext cx="3721291" cy="1073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A04ED-7884-D055-67D5-5148EA3EA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06" y="4692630"/>
            <a:ext cx="2209914" cy="787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39BC1-637F-8E7A-1426-B1D59D9D6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5" y="1863709"/>
            <a:ext cx="4393826" cy="1353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92F3E2-C05D-1BD5-9062-B36761119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494" y="4496052"/>
            <a:ext cx="3401491" cy="521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F9B8A7-7180-1454-6DE3-CC00964A0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341" y="5480070"/>
            <a:ext cx="2743341" cy="6540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4E0011-FF4F-12CB-5A5D-C1279CC61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7015" y="3781135"/>
            <a:ext cx="2502029" cy="8636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10CB1B-84C0-694B-251C-7C0DC61B5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325" y="3280502"/>
            <a:ext cx="1587582" cy="4445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C72785-4BDA-7226-19E7-CFBF910ED25F}"/>
              </a:ext>
            </a:extLst>
          </p:cNvPr>
          <p:cNvSpPr txBox="1"/>
          <p:nvPr/>
        </p:nvSpPr>
        <p:spPr>
          <a:xfrm>
            <a:off x="4504911" y="1402140"/>
            <a:ext cx="372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COMMON AI TOOLS:</a:t>
            </a:r>
          </a:p>
        </p:txBody>
      </p:sp>
    </p:spTree>
    <p:extLst>
      <p:ext uri="{BB962C8B-B14F-4D97-AF65-F5344CB8AC3E}">
        <p14:creationId xmlns:p14="http://schemas.microsoft.com/office/powerpoint/2010/main" val="47092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2F72-C0B6-F1B3-2604-127247D90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43711-7D84-EA4C-58E9-CA96BC84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FA726A-4821-89D5-4509-66BC618A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AI Demonstration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A688D-CBA5-7147-D39F-D3398F7D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494" y="1959402"/>
            <a:ext cx="3721291" cy="1073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BAD1C-A8F5-D0C1-438C-1E87660EF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" y="1959402"/>
            <a:ext cx="4393826" cy="1353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AEA6A5-E034-58DC-83FB-079038D45B01}"/>
              </a:ext>
            </a:extLst>
          </p:cNvPr>
          <p:cNvSpPr txBox="1"/>
          <p:nvPr/>
        </p:nvSpPr>
        <p:spPr>
          <a:xfrm>
            <a:off x="4504911" y="1402140"/>
            <a:ext cx="372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COMMON AI TOOLS:</a:t>
            </a:r>
          </a:p>
        </p:txBody>
      </p:sp>
    </p:spTree>
    <p:extLst>
      <p:ext uri="{BB962C8B-B14F-4D97-AF65-F5344CB8AC3E}">
        <p14:creationId xmlns:p14="http://schemas.microsoft.com/office/powerpoint/2010/main" val="293462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34766-87C9-9E6C-430F-6B34B630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93CAB-228C-67C8-795E-81A60648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0430E-F636-4C06-ADBD-1629683E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AI Demonstration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EAFAE-D405-0722-19E0-A066D1F0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494" y="1959402"/>
            <a:ext cx="3721291" cy="1073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39B65-2761-8CC8-1C70-A0EA1724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" y="1959402"/>
            <a:ext cx="4393826" cy="1353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4CACC5-ECFB-5076-8E87-C3BE0054A4D2}"/>
              </a:ext>
            </a:extLst>
          </p:cNvPr>
          <p:cNvSpPr txBox="1"/>
          <p:nvPr/>
        </p:nvSpPr>
        <p:spPr>
          <a:xfrm>
            <a:off x="4504911" y="1402140"/>
            <a:ext cx="372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LIMITATIONS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D14CC-15E2-BB5E-7F0A-7DA4E72E7901}"/>
              </a:ext>
            </a:extLst>
          </p:cNvPr>
          <p:cNvSpPr txBox="1"/>
          <p:nvPr/>
        </p:nvSpPr>
        <p:spPr>
          <a:xfrm>
            <a:off x="7932494" y="3221665"/>
            <a:ext cx="3721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Agents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4 websites, 1 level deep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No documents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Max 3 docs in a chat. </a:t>
            </a:r>
          </a:p>
          <a:p>
            <a:pPr marL="285750" indent="-285750">
              <a:buFontTx/>
              <a:buChar char="-"/>
            </a:pPr>
            <a:r>
              <a:rPr lang="en-US" dirty="0"/>
              <a:t>Limited number of chats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F213E-5D75-7F0B-EA26-E695E078BD5F}"/>
              </a:ext>
            </a:extLst>
          </p:cNvPr>
          <p:cNvSpPr txBox="1"/>
          <p:nvPr/>
        </p:nvSpPr>
        <p:spPr>
          <a:xfrm>
            <a:off x="538215" y="3246474"/>
            <a:ext cx="372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10 files / chat</a:t>
            </a:r>
          </a:p>
          <a:p>
            <a:pPr marL="285750" indent="-285750">
              <a:buFontTx/>
              <a:buChar char="-"/>
            </a:pPr>
            <a:r>
              <a:rPr lang="en-US" dirty="0"/>
              <a:t>100MB / file</a:t>
            </a:r>
          </a:p>
          <a:p>
            <a:pPr marL="285750" indent="-285750">
              <a:buFontTx/>
              <a:buChar char="-"/>
            </a:pPr>
            <a:r>
              <a:rPr lang="en-US" dirty="0"/>
              <a:t>Limited number of chats</a:t>
            </a:r>
          </a:p>
        </p:txBody>
      </p:sp>
    </p:spTree>
    <p:extLst>
      <p:ext uri="{BB962C8B-B14F-4D97-AF65-F5344CB8AC3E}">
        <p14:creationId xmlns:p14="http://schemas.microsoft.com/office/powerpoint/2010/main" val="281907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141B4-9C74-16A4-6A5F-02CD4CBD2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05585-97C8-2034-4EDF-E4EEE333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5015C3-3899-295A-EDB0-E0F2CDEB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AI Demonstration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B134C-5623-732F-47CE-7A7DC8230628}"/>
              </a:ext>
            </a:extLst>
          </p:cNvPr>
          <p:cNvSpPr txBox="1"/>
          <p:nvPr/>
        </p:nvSpPr>
        <p:spPr>
          <a:xfrm>
            <a:off x="1329070" y="1711841"/>
            <a:ext cx="92551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Scenarios: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#1: Summarization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#2: Writing Assistance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#3: CAP Regulations</a:t>
            </a:r>
          </a:p>
        </p:txBody>
      </p:sp>
    </p:spTree>
    <p:extLst>
      <p:ext uri="{BB962C8B-B14F-4D97-AF65-F5344CB8AC3E}">
        <p14:creationId xmlns:p14="http://schemas.microsoft.com/office/powerpoint/2010/main" val="127849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A416C-47EF-E662-CCD9-91753012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B7625-E3DC-0456-3B62-E4D36F95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5876F-2C36-CA99-C3DE-662710C3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AI Demonstration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912C9-3FB8-9F31-6F7C-91ABE7B43D46}"/>
              </a:ext>
            </a:extLst>
          </p:cNvPr>
          <p:cNvSpPr txBox="1"/>
          <p:nvPr/>
        </p:nvSpPr>
        <p:spPr>
          <a:xfrm>
            <a:off x="-233917" y="1732656"/>
            <a:ext cx="1122798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3600" b="1" u="sng" dirty="0"/>
              <a:t>#1: Summarization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Get a summary of emails and attachments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/>
              <a:t>Already </a:t>
            </a:r>
            <a:r>
              <a:rPr lang="en-US" sz="3200" dirty="0"/>
              <a:t>built into Outlook using Copilot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680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ED279-DFD2-8567-DE8D-12CD1B07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05E93-77A8-0A27-D40C-F06F862B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5410F2-8451-9F15-A6E9-F74C15D1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AI Demonstration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DE476-88FF-BECB-210D-7BA00968ED05}"/>
              </a:ext>
            </a:extLst>
          </p:cNvPr>
          <p:cNvSpPr txBox="1"/>
          <p:nvPr/>
        </p:nvSpPr>
        <p:spPr>
          <a:xfrm>
            <a:off x="-233917" y="1732656"/>
            <a:ext cx="11227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3600" b="1" u="sng" dirty="0"/>
              <a:t>#2: Writing Assistance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For initial or review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Requires thoughtful prompts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Try to use references</a:t>
            </a:r>
          </a:p>
        </p:txBody>
      </p:sp>
    </p:spTree>
    <p:extLst>
      <p:ext uri="{BB962C8B-B14F-4D97-AF65-F5344CB8AC3E}">
        <p14:creationId xmlns:p14="http://schemas.microsoft.com/office/powerpoint/2010/main" val="425204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EFEB-4087-0BF0-1C7D-4C029F932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2BBE-68F8-C49E-F6ED-50C784D1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93FBF4-992B-1CF7-0A45-10769805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AI Demonstration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5C332-1B63-8622-F274-A339C0288523}"/>
              </a:ext>
            </a:extLst>
          </p:cNvPr>
          <p:cNvSpPr txBox="1"/>
          <p:nvPr/>
        </p:nvSpPr>
        <p:spPr>
          <a:xfrm>
            <a:off x="-233917" y="1732656"/>
            <a:ext cx="1122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3600" b="1" u="sng" dirty="0"/>
              <a:t>#3: CAP Regulations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Requires organization and upload</a:t>
            </a:r>
          </a:p>
          <a:p>
            <a:pPr marL="1943100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Always review the answers</a:t>
            </a:r>
          </a:p>
        </p:txBody>
      </p:sp>
    </p:spTree>
    <p:extLst>
      <p:ext uri="{BB962C8B-B14F-4D97-AF65-F5344CB8AC3E}">
        <p14:creationId xmlns:p14="http://schemas.microsoft.com/office/powerpoint/2010/main" val="409947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8E44E-9C83-581F-9814-54A085CDF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B4622-2625-134F-0DA2-D455DD8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6627CA-F8C4-D7BB-50F7-82E4D381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D1E3B-3079-4464-2DDC-89996141D2E1}"/>
              </a:ext>
            </a:extLst>
          </p:cNvPr>
          <p:cNvSpPr txBox="1"/>
          <p:nvPr/>
        </p:nvSpPr>
        <p:spPr>
          <a:xfrm>
            <a:off x="8091377" y="3109359"/>
            <a:ext cx="291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D29AD7-65E4-20B2-B87D-AB16FFBFCBF2}"/>
              </a:ext>
            </a:extLst>
          </p:cNvPr>
          <p:cNvSpPr txBox="1"/>
          <p:nvPr/>
        </p:nvSpPr>
        <p:spPr>
          <a:xfrm>
            <a:off x="1214438" y="2057400"/>
            <a:ext cx="106156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AI and Automation are already in your daily work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CAP volunteers and time-constrained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Goal: Reduce workload and improve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213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D879A-577A-EF8D-83F3-2B6A34132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8B9D-8FB0-7D5E-51EE-0BCD7870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BA6CC3-25E3-5F9C-A4D7-A38D1CF4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D621D-B73B-545E-0E21-39922C9F1E67}"/>
              </a:ext>
            </a:extLst>
          </p:cNvPr>
          <p:cNvSpPr txBox="1"/>
          <p:nvPr/>
        </p:nvSpPr>
        <p:spPr>
          <a:xfrm>
            <a:off x="701749" y="2105247"/>
            <a:ext cx="108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308A7A-FC4F-C041-63F8-D58869977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3" y="1848607"/>
            <a:ext cx="2559182" cy="2140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E1DF5-3EBF-D58E-4CAE-6689CB74FF5C}"/>
              </a:ext>
            </a:extLst>
          </p:cNvPr>
          <p:cNvSpPr txBox="1"/>
          <p:nvPr/>
        </p:nvSpPr>
        <p:spPr>
          <a:xfrm>
            <a:off x="1031359" y="4104167"/>
            <a:ext cx="20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Automate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72501-0BAB-8B71-C997-094899B7B72D}"/>
              </a:ext>
            </a:extLst>
          </p:cNvPr>
          <p:cNvSpPr txBox="1"/>
          <p:nvPr/>
        </p:nvSpPr>
        <p:spPr>
          <a:xfrm>
            <a:off x="3868967" y="1837633"/>
            <a:ext cx="553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Automation = If This Happens → Do That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r>
              <a:rPr lang="en-US" dirty="0"/>
              <a:t>Form submitted → Send email </a:t>
            </a:r>
          </a:p>
          <a:p>
            <a:r>
              <a:rPr lang="en-US" dirty="0"/>
              <a:t>New member joins → Notify commander </a:t>
            </a:r>
          </a:p>
          <a:p>
            <a:r>
              <a:rPr lang="en-US" dirty="0"/>
              <a:t>Meeting date changes → Update calendar</a:t>
            </a:r>
          </a:p>
        </p:txBody>
      </p:sp>
    </p:spTree>
    <p:extLst>
      <p:ext uri="{BB962C8B-B14F-4D97-AF65-F5344CB8AC3E}">
        <p14:creationId xmlns:p14="http://schemas.microsoft.com/office/powerpoint/2010/main" val="307222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1732-0EAB-BE17-3A20-33E359DA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1CC7D8-D3BA-6F51-53A8-8A1153AB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655461-2578-F75C-E44A-85E536FF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2D5C2-F232-8049-8DB8-674B20186B4F}"/>
              </a:ext>
            </a:extLst>
          </p:cNvPr>
          <p:cNvSpPr txBox="1"/>
          <p:nvPr/>
        </p:nvSpPr>
        <p:spPr>
          <a:xfrm>
            <a:off x="701749" y="2105247"/>
            <a:ext cx="108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C3BD5-08FC-C3E8-675F-6B0752AA8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3" y="1848607"/>
            <a:ext cx="2559182" cy="2140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802824-8CB1-6C5F-F2BF-FAA5F1C9FED3}"/>
              </a:ext>
            </a:extLst>
          </p:cNvPr>
          <p:cNvSpPr txBox="1"/>
          <p:nvPr/>
        </p:nvSpPr>
        <p:spPr>
          <a:xfrm>
            <a:off x="1031359" y="4104167"/>
            <a:ext cx="20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Automate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D2E03-D8A4-B28D-F4CF-9246C924FD99}"/>
              </a:ext>
            </a:extLst>
          </p:cNvPr>
          <p:cNvSpPr txBox="1"/>
          <p:nvPr/>
        </p:nvSpPr>
        <p:spPr>
          <a:xfrm>
            <a:off x="3868967" y="2413337"/>
            <a:ext cx="47247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Uses for Automation: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Repetitive business tasks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Approvals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Notifications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Moving data between systems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Automating workflows</a:t>
            </a:r>
          </a:p>
        </p:txBody>
      </p:sp>
    </p:spTree>
    <p:extLst>
      <p:ext uri="{BB962C8B-B14F-4D97-AF65-F5344CB8AC3E}">
        <p14:creationId xmlns:p14="http://schemas.microsoft.com/office/powerpoint/2010/main" val="617720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AC1B7-AC86-C46D-6167-805EE95DD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45498-4E1B-38C2-DF33-22C097DC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2087DA-D7F2-5CDC-4011-3D7D6686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F5D31-CB06-27E7-2203-8B86C142A5A7}"/>
              </a:ext>
            </a:extLst>
          </p:cNvPr>
          <p:cNvSpPr txBox="1"/>
          <p:nvPr/>
        </p:nvSpPr>
        <p:spPr>
          <a:xfrm>
            <a:off x="701749" y="2105247"/>
            <a:ext cx="108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C5595E-7F1D-69EC-BBFB-E6F1B453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3" y="1848607"/>
            <a:ext cx="2559182" cy="2140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98DC43-5703-71B0-98CB-8D538B8F2C91}"/>
              </a:ext>
            </a:extLst>
          </p:cNvPr>
          <p:cNvSpPr txBox="1"/>
          <p:nvPr/>
        </p:nvSpPr>
        <p:spPr>
          <a:xfrm>
            <a:off x="1031359" y="4104167"/>
            <a:ext cx="20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Automate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4DE9D-5F41-D836-B533-081AC44EE9D9}"/>
              </a:ext>
            </a:extLst>
          </p:cNvPr>
          <p:cNvSpPr txBox="1"/>
          <p:nvPr/>
        </p:nvSpPr>
        <p:spPr>
          <a:xfrm>
            <a:off x="4470203" y="2206964"/>
            <a:ext cx="636876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u="sng" dirty="0"/>
              <a:t>Demonstration: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#1: Email Reminders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#2: Form submission</a:t>
            </a:r>
          </a:p>
        </p:txBody>
      </p:sp>
    </p:spTree>
    <p:extLst>
      <p:ext uri="{BB962C8B-B14F-4D97-AF65-F5344CB8AC3E}">
        <p14:creationId xmlns:p14="http://schemas.microsoft.com/office/powerpoint/2010/main" val="3314368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3186-71F9-2499-E6A8-D4982CF9C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280DB-53C3-012E-EF88-A8FAE87A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1C880-7297-1D05-F469-6EF99E94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AE8B0-480D-4F53-B9BB-6A1FB42A265D}"/>
              </a:ext>
            </a:extLst>
          </p:cNvPr>
          <p:cNvSpPr txBox="1"/>
          <p:nvPr/>
        </p:nvSpPr>
        <p:spPr>
          <a:xfrm>
            <a:off x="701749" y="2105247"/>
            <a:ext cx="108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F8DCB-F8DB-90FF-12E2-226F4EC4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3" y="1848607"/>
            <a:ext cx="2559182" cy="2140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DA5C3A-EC8A-EF4F-5C9C-0E5DDB4FAB6E}"/>
              </a:ext>
            </a:extLst>
          </p:cNvPr>
          <p:cNvSpPr txBox="1"/>
          <p:nvPr/>
        </p:nvSpPr>
        <p:spPr>
          <a:xfrm>
            <a:off x="1031359" y="4104167"/>
            <a:ext cx="20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Automate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F5DAD-92EB-194B-06B3-CBBA3D21DE80}"/>
              </a:ext>
            </a:extLst>
          </p:cNvPr>
          <p:cNvSpPr txBox="1"/>
          <p:nvPr/>
        </p:nvSpPr>
        <p:spPr>
          <a:xfrm>
            <a:off x="4046870" y="1848607"/>
            <a:ext cx="6368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#1: Email Reminders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Scheduled reminders to members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Limitation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Wing does not allow groups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Requires extra work for changes</a:t>
            </a:r>
          </a:p>
        </p:txBody>
      </p:sp>
    </p:spTree>
    <p:extLst>
      <p:ext uri="{BB962C8B-B14F-4D97-AF65-F5344CB8AC3E}">
        <p14:creationId xmlns:p14="http://schemas.microsoft.com/office/powerpoint/2010/main" val="97886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C205-C932-F6EF-139F-51ECB72C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AC6B5A-7D49-C468-5359-C8214B8F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DDB2D8-8C18-5158-16E7-13B7C4AD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471FF-30E4-3D0F-7FAA-82CB94D780E5}"/>
              </a:ext>
            </a:extLst>
          </p:cNvPr>
          <p:cNvSpPr txBox="1"/>
          <p:nvPr/>
        </p:nvSpPr>
        <p:spPr>
          <a:xfrm>
            <a:off x="701749" y="2105247"/>
            <a:ext cx="108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56814-25D1-5956-0470-C65B5E14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3" y="1848607"/>
            <a:ext cx="2559182" cy="2140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6B178A-E583-140C-CCFE-22D638DC4764}"/>
              </a:ext>
            </a:extLst>
          </p:cNvPr>
          <p:cNvSpPr txBox="1"/>
          <p:nvPr/>
        </p:nvSpPr>
        <p:spPr>
          <a:xfrm>
            <a:off x="1031359" y="4104167"/>
            <a:ext cx="20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Automate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77870E-BC71-5142-E9A4-498D0DAF0599}"/>
              </a:ext>
            </a:extLst>
          </p:cNvPr>
          <p:cNvSpPr txBox="1"/>
          <p:nvPr/>
        </p:nvSpPr>
        <p:spPr>
          <a:xfrm>
            <a:off x="5443870" y="1701209"/>
            <a:ext cx="63687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#2: Form submission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Automation based on answers</a:t>
            </a:r>
          </a:p>
        </p:txBody>
      </p:sp>
    </p:spTree>
    <p:extLst>
      <p:ext uri="{BB962C8B-B14F-4D97-AF65-F5344CB8AC3E}">
        <p14:creationId xmlns:p14="http://schemas.microsoft.com/office/powerpoint/2010/main" val="59183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7A9BB-FD63-4631-1C9C-06E703CE1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0140E-B5D3-14E2-0D93-351E053E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3C6532-FDC9-39F9-20E5-E8F22D50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73389F6-A8E9-FDCD-BBA0-9342ED0D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1" y="1628429"/>
            <a:ext cx="12140609" cy="931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Artificial Intelligence </a:t>
            </a:r>
            <a:r>
              <a:rPr lang="en-US" sz="2400" dirty="0"/>
              <a:t>is software designed to perform tasks that normally require human judgment, reasoning, pattern recognition, or language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96723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602A9-A1AB-B9B2-C1C1-176BBE37F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2C18A-4980-6CA6-2A0A-C0FCFECA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27BD7-08D1-79D4-F419-33C2D9BB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61520-BE9D-670D-39A4-B4652DBFE7BC}"/>
              </a:ext>
            </a:extLst>
          </p:cNvPr>
          <p:cNvSpPr/>
          <p:nvPr/>
        </p:nvSpPr>
        <p:spPr>
          <a:xfrm>
            <a:off x="8278518" y="2491946"/>
            <a:ext cx="3726225" cy="3094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7FB50-A862-2E24-D74C-DF894E762B28}"/>
              </a:ext>
            </a:extLst>
          </p:cNvPr>
          <p:cNvSpPr txBox="1"/>
          <p:nvPr/>
        </p:nvSpPr>
        <p:spPr>
          <a:xfrm>
            <a:off x="8940794" y="2739288"/>
            <a:ext cx="291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9607A-7DBD-C052-179D-1D146368FABD}"/>
              </a:ext>
            </a:extLst>
          </p:cNvPr>
          <p:cNvSpPr txBox="1"/>
          <p:nvPr/>
        </p:nvSpPr>
        <p:spPr>
          <a:xfrm>
            <a:off x="1363946" y="2733308"/>
            <a:ext cx="533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logic, search, reasoning, or learned patterns.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F2A05E-495A-1283-A2F6-256CB812EC78}"/>
              </a:ext>
            </a:extLst>
          </p:cNvPr>
          <p:cNvCxnSpPr>
            <a:cxnSpLocks/>
          </p:cNvCxnSpPr>
          <p:nvPr/>
        </p:nvCxnSpPr>
        <p:spPr>
          <a:xfrm>
            <a:off x="6646420" y="2980493"/>
            <a:ext cx="2222204" cy="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B47049C-40D4-86A6-5980-8844BD73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1" y="1628429"/>
            <a:ext cx="12140609" cy="931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Artificial Intelligence </a:t>
            </a:r>
            <a:r>
              <a:rPr lang="en-US" sz="2400" dirty="0"/>
              <a:t>is software designed to perform tasks that normally require human judgment, reasoning, pattern recognition, or language understanding.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FCA45-5081-227D-3165-9F0270D1FDAF}"/>
              </a:ext>
            </a:extLst>
          </p:cNvPr>
          <p:cNvSpPr txBox="1"/>
          <p:nvPr/>
        </p:nvSpPr>
        <p:spPr>
          <a:xfrm>
            <a:off x="270731" y="5028035"/>
            <a:ext cx="310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Examples: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Playing Chess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Grammarly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Spell check</a:t>
            </a:r>
          </a:p>
        </p:txBody>
      </p:sp>
    </p:spTree>
    <p:extLst>
      <p:ext uri="{BB962C8B-B14F-4D97-AF65-F5344CB8AC3E}">
        <p14:creationId xmlns:p14="http://schemas.microsoft.com/office/powerpoint/2010/main" val="158756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B7E82-EE6E-B748-21B7-D35C0AAE4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3EDC8-B819-D23A-B0D3-283177CF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D09AEC-88F7-2683-12FC-ED7DA920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A1554-5D0C-3B4F-3056-62B46C7AF125}"/>
              </a:ext>
            </a:extLst>
          </p:cNvPr>
          <p:cNvSpPr/>
          <p:nvPr/>
        </p:nvSpPr>
        <p:spPr>
          <a:xfrm>
            <a:off x="8278518" y="2491946"/>
            <a:ext cx="3726225" cy="3094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91498-9960-85C3-6CDC-59AFD742D919}"/>
              </a:ext>
            </a:extLst>
          </p:cNvPr>
          <p:cNvSpPr/>
          <p:nvPr/>
        </p:nvSpPr>
        <p:spPr>
          <a:xfrm>
            <a:off x="8617409" y="3263343"/>
            <a:ext cx="3066585" cy="2110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FF1FE-36D5-9267-5963-61775ABA2FE3}"/>
              </a:ext>
            </a:extLst>
          </p:cNvPr>
          <p:cNvSpPr txBox="1"/>
          <p:nvPr/>
        </p:nvSpPr>
        <p:spPr>
          <a:xfrm>
            <a:off x="8940794" y="2739288"/>
            <a:ext cx="291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E040E-A184-D4E8-A84E-45E83D92BFD8}"/>
              </a:ext>
            </a:extLst>
          </p:cNvPr>
          <p:cNvSpPr txBox="1"/>
          <p:nvPr/>
        </p:nvSpPr>
        <p:spPr>
          <a:xfrm>
            <a:off x="9079659" y="3511233"/>
            <a:ext cx="239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615E9-6CA3-5C67-628C-A356150DD400}"/>
              </a:ext>
            </a:extLst>
          </p:cNvPr>
          <p:cNvSpPr txBox="1"/>
          <p:nvPr/>
        </p:nvSpPr>
        <p:spPr>
          <a:xfrm>
            <a:off x="4444353" y="3507307"/>
            <a:ext cx="360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Learns patterns from examples.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C3198-5CB4-D761-DB39-EFFB838ADB0F}"/>
              </a:ext>
            </a:extLst>
          </p:cNvPr>
          <p:cNvCxnSpPr>
            <a:cxnSpLocks/>
          </p:cNvCxnSpPr>
          <p:nvPr/>
        </p:nvCxnSpPr>
        <p:spPr>
          <a:xfrm>
            <a:off x="7757522" y="3711288"/>
            <a:ext cx="1183272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1E6CAAF-7968-9A17-9FA7-C960160D88E8}"/>
              </a:ext>
            </a:extLst>
          </p:cNvPr>
          <p:cNvSpPr txBox="1"/>
          <p:nvPr/>
        </p:nvSpPr>
        <p:spPr>
          <a:xfrm>
            <a:off x="1363946" y="2733308"/>
            <a:ext cx="533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logic, search, reasoning, or learned patterns.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EFB106-3052-71A5-5AF5-8C753A90BDE3}"/>
              </a:ext>
            </a:extLst>
          </p:cNvPr>
          <p:cNvCxnSpPr>
            <a:cxnSpLocks/>
          </p:cNvCxnSpPr>
          <p:nvPr/>
        </p:nvCxnSpPr>
        <p:spPr>
          <a:xfrm>
            <a:off x="6646420" y="2980493"/>
            <a:ext cx="2222204" cy="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6345FDB7-4D97-8169-B0AF-64D20BB8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1" y="1628429"/>
            <a:ext cx="12140609" cy="931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Artificial Intelligence </a:t>
            </a:r>
            <a:r>
              <a:rPr lang="en-US" sz="2400" dirty="0"/>
              <a:t>is software designed to perform tasks that normally require human judgment, reasoning, pattern recognition, or language understanding.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1AEFC-92A9-F1AE-CC93-18A71349AC1A}"/>
              </a:ext>
            </a:extLst>
          </p:cNvPr>
          <p:cNvSpPr txBox="1"/>
          <p:nvPr/>
        </p:nvSpPr>
        <p:spPr>
          <a:xfrm>
            <a:off x="270731" y="4696493"/>
            <a:ext cx="3104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Examples: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Netflix recommendations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Fraud detection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Spam detection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81DD4-07F4-8580-6E87-F2858A69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B28E5-2B28-716A-C29A-97D3A729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9FA510-F595-617A-1919-A0B3ECA3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0B485-BC93-4860-7F6B-60A289773767}"/>
              </a:ext>
            </a:extLst>
          </p:cNvPr>
          <p:cNvSpPr/>
          <p:nvPr/>
        </p:nvSpPr>
        <p:spPr>
          <a:xfrm>
            <a:off x="8278518" y="2491946"/>
            <a:ext cx="3726225" cy="3094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3EA9E-960E-89DB-48EC-8AC74E6D0CF9}"/>
              </a:ext>
            </a:extLst>
          </p:cNvPr>
          <p:cNvSpPr/>
          <p:nvPr/>
        </p:nvSpPr>
        <p:spPr>
          <a:xfrm>
            <a:off x="8617409" y="3263343"/>
            <a:ext cx="3066585" cy="2110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55322C-676C-E186-1C4F-15DDF2614695}"/>
              </a:ext>
            </a:extLst>
          </p:cNvPr>
          <p:cNvSpPr/>
          <p:nvPr/>
        </p:nvSpPr>
        <p:spPr>
          <a:xfrm>
            <a:off x="8940794" y="4199455"/>
            <a:ext cx="2394098" cy="1014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0C8D1-8934-2BD4-2313-2AD4AB59A199}"/>
              </a:ext>
            </a:extLst>
          </p:cNvPr>
          <p:cNvSpPr txBox="1"/>
          <p:nvPr/>
        </p:nvSpPr>
        <p:spPr>
          <a:xfrm>
            <a:off x="8940794" y="2739288"/>
            <a:ext cx="291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6DD7A-256F-FD5F-6802-7D44E2EA097B}"/>
              </a:ext>
            </a:extLst>
          </p:cNvPr>
          <p:cNvSpPr txBox="1"/>
          <p:nvPr/>
        </p:nvSpPr>
        <p:spPr>
          <a:xfrm>
            <a:off x="9079659" y="3511233"/>
            <a:ext cx="239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C8D65-CC74-2474-5D45-6502F12E3672}"/>
              </a:ext>
            </a:extLst>
          </p:cNvPr>
          <p:cNvSpPr txBox="1"/>
          <p:nvPr/>
        </p:nvSpPr>
        <p:spPr>
          <a:xfrm>
            <a:off x="9218526" y="4506612"/>
            <a:ext cx="211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Deep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4C39F-009D-B92C-DC9A-2980DC32BCE2}"/>
              </a:ext>
            </a:extLst>
          </p:cNvPr>
          <p:cNvSpPr txBox="1"/>
          <p:nvPr/>
        </p:nvSpPr>
        <p:spPr>
          <a:xfrm>
            <a:off x="4444353" y="3507307"/>
            <a:ext cx="360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Learns patterns from examples.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F4306-77F9-E0BE-9CA4-289AA0DD49D7}"/>
              </a:ext>
            </a:extLst>
          </p:cNvPr>
          <p:cNvSpPr txBox="1"/>
          <p:nvPr/>
        </p:nvSpPr>
        <p:spPr>
          <a:xfrm>
            <a:off x="1440521" y="4491139"/>
            <a:ext cx="569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large neural networks to learn complex patterns.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32F69A-A1D7-285B-9C29-87629CC4C73B}"/>
              </a:ext>
            </a:extLst>
          </p:cNvPr>
          <p:cNvCxnSpPr>
            <a:cxnSpLocks/>
          </p:cNvCxnSpPr>
          <p:nvPr/>
        </p:nvCxnSpPr>
        <p:spPr>
          <a:xfrm>
            <a:off x="7757522" y="3711288"/>
            <a:ext cx="1183272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778D71-1474-03CE-148B-6D20C0D63752}"/>
              </a:ext>
            </a:extLst>
          </p:cNvPr>
          <p:cNvCxnSpPr>
            <a:cxnSpLocks/>
          </p:cNvCxnSpPr>
          <p:nvPr/>
        </p:nvCxnSpPr>
        <p:spPr>
          <a:xfrm flipV="1">
            <a:off x="7014199" y="4693378"/>
            <a:ext cx="2116365" cy="1517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E98C54-387A-6737-332D-CDBE7925D2CA}"/>
              </a:ext>
            </a:extLst>
          </p:cNvPr>
          <p:cNvSpPr txBox="1"/>
          <p:nvPr/>
        </p:nvSpPr>
        <p:spPr>
          <a:xfrm>
            <a:off x="1363946" y="2733308"/>
            <a:ext cx="533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logic, search, reasoning, or learned patterns.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21B75E-6DD3-1890-5967-EA25ACE8446A}"/>
              </a:ext>
            </a:extLst>
          </p:cNvPr>
          <p:cNvCxnSpPr>
            <a:cxnSpLocks/>
          </p:cNvCxnSpPr>
          <p:nvPr/>
        </p:nvCxnSpPr>
        <p:spPr>
          <a:xfrm>
            <a:off x="6646420" y="2980493"/>
            <a:ext cx="2222204" cy="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DCF6C9-EB70-6331-40F6-91022893B36B}"/>
              </a:ext>
            </a:extLst>
          </p:cNvPr>
          <p:cNvSpPr txBox="1"/>
          <p:nvPr/>
        </p:nvSpPr>
        <p:spPr>
          <a:xfrm>
            <a:off x="187257" y="5046240"/>
            <a:ext cx="310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Examples: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Facial Recognition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Speech Recognition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Image Recognition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EF08D795-028F-8333-5899-878C65DFD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1" y="1628429"/>
            <a:ext cx="12140609" cy="931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Artificial Intelligence </a:t>
            </a:r>
            <a:r>
              <a:rPr lang="en-US" sz="2400" dirty="0"/>
              <a:t>is software designed to perform tasks that normally require human judgment, reasoning, pattern recognition, or language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47839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FDCFD-AC43-C63C-1B45-1A4784DD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3A099-7116-AACE-DBE7-1CBC55B8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B22AC6-4BC8-1D99-386B-84E2EFE7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058E0-A646-A437-2CA2-B23F528F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391" y="2355795"/>
            <a:ext cx="3721291" cy="1073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7A09B-6419-D012-C40F-A10D488C1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3" y="4692630"/>
            <a:ext cx="2209914" cy="787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06E5A-B349-20B0-BE43-8E08D84B6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5" y="1863709"/>
            <a:ext cx="4393826" cy="1353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2EBD6-9707-D1B4-6954-10019DF81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494" y="4496052"/>
            <a:ext cx="3401491" cy="521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3F415-05CC-6B3E-7D4F-009E98B0B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341" y="5480070"/>
            <a:ext cx="2743341" cy="6540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1160E5-AD1D-E46A-D2BD-72715B042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7015" y="3781135"/>
            <a:ext cx="2502029" cy="8636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E5F26-3809-A99F-6B5F-F28857A606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325" y="3280502"/>
            <a:ext cx="1587582" cy="4445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F1A385-2C34-B7F6-FF56-AEF015ABDA2F}"/>
              </a:ext>
            </a:extLst>
          </p:cNvPr>
          <p:cNvSpPr txBox="1"/>
          <p:nvPr/>
        </p:nvSpPr>
        <p:spPr>
          <a:xfrm>
            <a:off x="4504911" y="1402140"/>
            <a:ext cx="372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COMMON AI TOOLS:</a:t>
            </a:r>
          </a:p>
        </p:txBody>
      </p:sp>
    </p:spTree>
    <p:extLst>
      <p:ext uri="{BB962C8B-B14F-4D97-AF65-F5344CB8AC3E}">
        <p14:creationId xmlns:p14="http://schemas.microsoft.com/office/powerpoint/2010/main" val="94429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3F308-B29E-A077-3360-BE27FA2A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E2244-2964-7D98-2176-9D709BD1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2169E2-CC72-47AE-7B04-58A790DA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7E8B3-222E-3E67-1C76-29E587B2C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9"/>
          <a:stretch>
            <a:fillRect/>
          </a:stretch>
        </p:blipFill>
        <p:spPr>
          <a:xfrm>
            <a:off x="2243469" y="1458337"/>
            <a:ext cx="7455837" cy="47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5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69E5-4C7F-79A4-50BB-D55ABAF3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0D117-00EF-3153-44CC-3D418C77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0BC8-739B-4001-9E33-691D9248B7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02BCD-732F-069C-67C7-D745650F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B2269-3FD7-5B55-434D-27703F3DF689}"/>
              </a:ext>
            </a:extLst>
          </p:cNvPr>
          <p:cNvSpPr txBox="1"/>
          <p:nvPr/>
        </p:nvSpPr>
        <p:spPr>
          <a:xfrm>
            <a:off x="616688" y="1903228"/>
            <a:ext cx="4774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Strengths: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Fast Drafting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Summarization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Brainstorming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256882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14529</TotalTime>
  <Words>723</Words>
  <Application>Microsoft Office PowerPoint</Application>
  <PresentationFormat>Widescreen</PresentationFormat>
  <Paragraphs>163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AI &amp; Automation</vt:lpstr>
      <vt:lpstr>Why This Matters</vt:lpstr>
      <vt:lpstr>I. Understanding AI</vt:lpstr>
      <vt:lpstr>I. Understanding AI</vt:lpstr>
      <vt:lpstr>I. Understanding AI</vt:lpstr>
      <vt:lpstr>I. Understanding AI</vt:lpstr>
      <vt:lpstr>I. Understanding AI</vt:lpstr>
      <vt:lpstr>I. Understanding AI</vt:lpstr>
      <vt:lpstr>I. Understanding AI</vt:lpstr>
      <vt:lpstr>I. Understanding AI</vt:lpstr>
      <vt:lpstr>I. Understanding AI</vt:lpstr>
      <vt:lpstr>I. Understanding AI</vt:lpstr>
      <vt:lpstr>II. AI Demonstration</vt:lpstr>
      <vt:lpstr>II. AI Demonstration</vt:lpstr>
      <vt:lpstr>II. AI Demonstration</vt:lpstr>
      <vt:lpstr>II. AI Demonstration</vt:lpstr>
      <vt:lpstr>II. AI Demonstration</vt:lpstr>
      <vt:lpstr>II. AI Demonstration</vt:lpstr>
      <vt:lpstr>II. AI Demonstration</vt:lpstr>
      <vt:lpstr>Automation</vt:lpstr>
      <vt:lpstr>Automation</vt:lpstr>
      <vt:lpstr>Automation</vt:lpstr>
      <vt:lpstr>Automation</vt:lpstr>
      <vt:lpstr>Automation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Concepts</dc:title>
  <dc:creator>Bolinger, Randy</dc:creator>
  <cp:lastModifiedBy>Deitenbeck, Erich [ITS]</cp:lastModifiedBy>
  <cp:revision>22</cp:revision>
  <dcterms:created xsi:type="dcterms:W3CDTF">2023-05-31T16:30:22Z</dcterms:created>
  <dcterms:modified xsi:type="dcterms:W3CDTF">2026-05-30T02:20:17Z</dcterms:modified>
</cp:coreProperties>
</file>